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2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1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76.png" ContentType="image/png"/>
  <Override PartName="/ppt/media/image75.jpeg" ContentType="image/jpeg"/>
  <Override PartName="/ppt/media/image72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4.jpeg" ContentType="image/jpeg"/>
  <Override PartName="/ppt/media/image63.png" ContentType="image/png"/>
  <Override PartName="/ppt/media/image62.png" ContentType="image/png"/>
  <Override PartName="/ppt/media/image61.png" ContentType="image/png"/>
  <Override PartName="/ppt/media/image55.jpeg" ContentType="image/jpeg"/>
  <Override PartName="/ppt/media/image52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5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12.png" ContentType="image/png"/>
  <Override PartName="/ppt/media/image11.png" ContentType="image/png"/>
  <Override PartName="/ppt/media/image13.jpeg" ContentType="image/jpeg"/>
  <Override PartName="/ppt/media/image39.png" ContentType="image/png"/>
  <Override PartName="/ppt/media/image73.jpeg" ContentType="image/jpeg"/>
  <Override PartName="/ppt/media/image53.png" ContentType="image/png"/>
  <Override PartName="/ppt/media/image3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57.jpeg" ContentType="image/jpeg"/>
  <Override PartName="/ppt/media/image14.jpeg" ContentType="image/jpeg"/>
  <Override PartName="/ppt/media/image23.png" ContentType="image/png"/>
  <Override PartName="/ppt/media/image69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8.jpeg" ContentType="image/jpeg"/>
  <Override PartName="/ppt/media/image30.png" ContentType="image/png"/>
  <Override PartName="/ppt/media/image31.png" ContentType="image/png"/>
  <Override PartName="/ppt/media/image54.png" ContentType="image/png"/>
  <Override PartName="/ppt/media/image4.png" ContentType="image/png"/>
  <Override PartName="/ppt/media/image41.jpeg" ContentType="image/jpeg"/>
  <Override PartName="/ppt/media/image60.jpeg" ContentType="image/jpeg"/>
  <Override PartName="/ppt/media/image47.jpeg" ContentType="image/jpeg"/>
  <Override PartName="/ppt/media/image32.png" ContentType="image/png"/>
  <Override PartName="/ppt/media/image71.jpeg" ContentType="image/jpeg"/>
  <Override PartName="/ppt/media/image58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2.png" ContentType="image/png"/>
  <Override PartName="/ppt/media/image59.jpeg" ContentType="image/jpe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C6DF1BC-6278-49EC-BD65-EBE74736A9F5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/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CP4CDS is data supplier for model data (CMIP5, etc) and remote processing on this data pool (WPS).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Birdhouse: provides setup and deployment for remote processing (WPS).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architecture of CP4CDS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Identify Birdhouse role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CP4CDS nodes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Introduce ESGF data nodes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/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Simply make a new Bird for my project and run it (on my notebook, HPC cluster or container infrastructure)”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SDDS = Software Deployment and Dependency Solution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Generate PyWPS service using a Cookiecutter WPS template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 dependencies managed with Conda (PyWPS, CDO, OCGIS,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Automatic install and start: make install; make start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Dockerfile generated for WPS service for automatic build of Docker image (on DockerHub)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Ansible scripts for system deployment of PyWPS service with Nginx, Postgres, …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Used by Projects: CP4CDS (Climate Projections for Climate Data Store, Copernicus EU) and PAVICS (CRIM, Ouranos, Canada)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/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Twitcher: security proxy for WPS and other OWS services (WMS, WFS, WCS,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Proxy: WPS is registered at Twitcher. Client can access service via proxy localhost/ows/wps/flyingpigeon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Security: Checks if WPS (or WMS) access is allowed. Depending on used external Auth Control this can be fine granular (on WPS process or WMS layer level 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WPS OpenAPI: WPS protocol can also be accessed with upcoming WPS Rest API (OpenAPI, Swagger).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WPS Monitor: Processing Jobs are monitore by Twitcher. Clients don’t need to implement this.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CP4CDS: data and compute node are access restricted (certificate or token). Twitcher is security middleware in front of WPS service.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Twitcher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Proxy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prototype OpenAPI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Describe Magpie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Access control list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Token management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/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ESGF = Earth System Grid Federation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Federated Access to Climate Data (CMIP5, CORDEX, CMIP6 and more)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 Nodes: LLNL (USA), CEDA (UK), DKRZ (Germany), IPSL (France). Several small nodes at model centers.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Data: Thredds Data Server, Index: Solr Search, Identity: x509 Certificate, Compute: WPS service interface.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Compute: WPS with ESGF process profile (Certified). ESGF Nodes are free to choose WPS service software and implementation codes.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 compute nodes implementations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Birdhouse in ESGF CWT API, get ESGF certification?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 anchor="ctr"/>
          <a:p>
            <a:pPr marL="216000" indent="-21564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Maybe a picture for motivation and just a few text keywords?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/>
          <a:p>
            <a:pPr marL="216000" indent="-21564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are using PyWPS … though not restricted to it (Zoo, 52North, ....)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/>
          <a:p>
            <a:pPr marL="216000" indent="-21564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can use the “Birdhouse WPS Setup” to create your own WPS project (Finch, Kingfisher, …) and using the same deployment solution (Conda, Ansible, Docker).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91440" bIns="91440"/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same WPS service can be accessed by various kinds of clients just relying on the WPS protocol.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Call WPS directly via HTTP request (use curl, Firefox RESTClient, …)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Birdy (with OWSLib): command-line, Jupyter Notebooks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web application like Phoenix as a generic WPS client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9736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 specific web portals: Copernicus CDS, PAVICS 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://bird-house.github.io/" TargetMode="External"/><Relationship Id="rId3" Type="http://schemas.openxmlformats.org/officeDocument/2006/relationships/hyperlink" Target="mailto:info@nilshempelmann.de" TargetMode="External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4749840"/>
            <a:ext cx="8607240" cy="39240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CustomShape 2"/>
          <p:cNvSpPr/>
          <p:nvPr/>
        </p:nvSpPr>
        <p:spPr>
          <a:xfrm>
            <a:off x="1455840" y="4699080"/>
            <a:ext cx="769572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0440" cy="72108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0" y="-15840"/>
            <a:ext cx="4053960" cy="67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4"/>
          <p:cNvSpPr>
            <a:spLocks noGrp="1"/>
          </p:cNvSpPr>
          <p:nvPr>
            <p:ph type="title"/>
          </p:nvPr>
        </p:nvSpPr>
        <p:spPr>
          <a:xfrm>
            <a:off x="311760" y="418320"/>
            <a:ext cx="8519400" cy="62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19400" cy="3415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4749840"/>
            <a:ext cx="8607240" cy="39240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2019 BUCHAREST                  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455840" y="4699080"/>
            <a:ext cx="769572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0440" cy="721080"/>
          </a:xfrm>
          <a:prstGeom prst="rect">
            <a:avLst/>
          </a:prstGeom>
          <a:ln>
            <a:noFill/>
          </a:ln>
        </p:spPr>
      </p:pic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ck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4749840"/>
            <a:ext cx="8607240" cy="392400"/>
          </a:xfrm>
          <a:prstGeom prst="rect">
            <a:avLst/>
          </a:prstGeom>
          <a:solidFill>
            <a:srgbClr val="efefef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FOSS4G 2018 Dar-Es-Salaam/Tanzania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0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http://bird-house.github.io/</a:t>
            </a:r>
            <a:r>
              <a:rPr b="1" lang="en-US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</a:t>
            </a:r>
            <a:r>
              <a:rPr b="1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info@nilshempelmann.de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455840" y="4699080"/>
            <a:ext cx="7695720" cy="1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1" name="Google Shape;9;p1" descr=""/>
          <p:cNvPicPr/>
          <p:nvPr/>
        </p:nvPicPr>
        <p:blipFill>
          <a:blip r:embed="rId4"/>
          <a:stretch/>
        </p:blipFill>
        <p:spPr>
          <a:xfrm>
            <a:off x="8421120" y="3952800"/>
            <a:ext cx="730440" cy="721080"/>
          </a:xfrm>
          <a:prstGeom prst="rect">
            <a:avLst/>
          </a:prstGeom>
          <a:ln>
            <a:noFill/>
          </a:ln>
        </p:spPr>
      </p:pic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unisdr.org/we/coordinate/sendai-framework" TargetMode="External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bird-house.github.io/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image" Target="../media/image56.png"/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hyperlink" Target="https://esgf.llnl.gov" TargetMode="External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hyperlink" Target="https://esgf.llnl.gov" TargetMode="Externa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image" Target="../media/image72.png"/><Relationship Id="rId3" Type="http://schemas.openxmlformats.org/officeDocument/2006/relationships/image" Target="../media/image73.jpeg"/><Relationship Id="rId4" Type="http://schemas.openxmlformats.org/officeDocument/2006/relationships/image" Target="../media/image74.jpeg"/><Relationship Id="rId5" Type="http://schemas.openxmlformats.org/officeDocument/2006/relationships/image" Target="../media/image75.jpeg"/><Relationship Id="rId6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2480" y="174240"/>
            <a:ext cx="8519400" cy="1843560"/>
          </a:xfrm>
          <a:prstGeom prst="rect">
            <a:avLst/>
          </a:prstGeom>
          <a:solidFill>
            <a:srgbClr val="d9d9d9"/>
          </a:solidFill>
          <a:ln w="381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birdhouse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Back-end Solutions for climate model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11760" y="2363040"/>
            <a:ext cx="8519400" cy="7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 GIS Initiative - Workshop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1926F425-2A35-4E5B-85C1-D26A1F879997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941040" y="3479760"/>
            <a:ext cx="7347600" cy="8179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342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Nils Hempelmann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Birdhouse Developer Group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D65274C7-6A6C-4368-A879-858A9995BF73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0" y="35640"/>
            <a:ext cx="379188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PAVICS NexGen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3960" y="749880"/>
            <a:ext cx="3027600" cy="34070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Canadian-led Science Gateway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Will provide a federated cyberinfrastructure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Advanced hydro &amp; climate services, Machine Learning and Earth Observation tools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Geospatial Interoperability through OGC Web Services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Google Shape;242;p25" descr=""/>
          <p:cNvPicPr/>
          <p:nvPr/>
        </p:nvPicPr>
        <p:blipFill>
          <a:blip r:embed="rId1"/>
          <a:srcRect l="34734" t="49769" r="34319" b="8459"/>
          <a:stretch/>
        </p:blipFill>
        <p:spPr>
          <a:xfrm>
            <a:off x="4226760" y="204120"/>
            <a:ext cx="394920" cy="533160"/>
          </a:xfrm>
          <a:prstGeom prst="rect">
            <a:avLst/>
          </a:prstGeom>
          <a:ln>
            <a:noFill/>
          </a:ln>
        </p:spPr>
      </p:pic>
      <p:pic>
        <p:nvPicPr>
          <p:cNvPr id="201" name="Picture 2" descr=""/>
          <p:cNvPicPr/>
          <p:nvPr/>
        </p:nvPicPr>
        <p:blipFill>
          <a:blip r:embed="rId2"/>
          <a:stretch/>
        </p:blipFill>
        <p:spPr>
          <a:xfrm>
            <a:off x="3327840" y="35640"/>
            <a:ext cx="5222880" cy="455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4" descr=""/>
          <p:cNvPicPr/>
          <p:nvPr/>
        </p:nvPicPr>
        <p:blipFill>
          <a:blip r:embed="rId1"/>
          <a:stretch/>
        </p:blipFill>
        <p:spPr>
          <a:xfrm>
            <a:off x="1617120" y="861840"/>
            <a:ext cx="7459920" cy="293328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310C2F67-3A51-404C-ACAB-BB9E52859858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0" y="35640"/>
            <a:ext cx="379188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OGC 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-15840" y="555840"/>
            <a:ext cx="2873160" cy="4022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 Testbeds: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Collaborative efforts to define, design, develop, and test candidate interface specifications.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38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Testbed-13: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38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Builds on Birdhouse and PyWPS HPC scheduler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038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Implements cloud computing &amp; application packaging (Docker)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64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Testbed-14: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64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Extends Birdhouse security and job processing (OpenAPI)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1644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Implements interoperable workflows (CWL, OWS Context)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Google Shape;230;p24" descr=""/>
          <p:cNvPicPr/>
          <p:nvPr/>
        </p:nvPicPr>
        <p:blipFill>
          <a:blip r:embed="rId2"/>
          <a:stretch/>
        </p:blipFill>
        <p:spPr>
          <a:xfrm>
            <a:off x="7212960" y="4071240"/>
            <a:ext cx="915120" cy="460440"/>
          </a:xfrm>
          <a:prstGeom prst="rect">
            <a:avLst/>
          </a:prstGeom>
          <a:ln>
            <a:noFill/>
          </a:ln>
        </p:spPr>
      </p:pic>
      <p:pic>
        <p:nvPicPr>
          <p:cNvPr id="207" name="Google Shape;231;p24" descr=""/>
          <p:cNvPicPr/>
          <p:nvPr/>
        </p:nvPicPr>
        <p:blipFill>
          <a:blip r:embed="rId3"/>
          <a:stretch/>
        </p:blipFill>
        <p:spPr>
          <a:xfrm>
            <a:off x="7331040" y="163800"/>
            <a:ext cx="1612800" cy="323640"/>
          </a:xfrm>
          <a:prstGeom prst="rect">
            <a:avLst/>
          </a:prstGeom>
          <a:ln>
            <a:noFill/>
          </a:ln>
        </p:spPr>
      </p:pic>
      <p:pic>
        <p:nvPicPr>
          <p:cNvPr id="208" name="Google Shape;232;p24" descr=""/>
          <p:cNvPicPr/>
          <p:nvPr/>
        </p:nvPicPr>
        <p:blipFill>
          <a:blip r:embed="rId4"/>
          <a:stretch/>
        </p:blipFill>
        <p:spPr>
          <a:xfrm>
            <a:off x="5531040" y="4046040"/>
            <a:ext cx="1052640" cy="451800"/>
          </a:xfrm>
          <a:prstGeom prst="rect">
            <a:avLst/>
          </a:prstGeom>
          <a:ln>
            <a:noFill/>
          </a:ln>
        </p:spPr>
      </p:pic>
      <p:pic>
        <p:nvPicPr>
          <p:cNvPr id="209" name="Google Shape;233;p24" descr=""/>
          <p:cNvPicPr/>
          <p:nvPr/>
        </p:nvPicPr>
        <p:blipFill>
          <a:blip r:embed="rId5"/>
          <a:stretch/>
        </p:blipFill>
        <p:spPr>
          <a:xfrm>
            <a:off x="3390840" y="4075560"/>
            <a:ext cx="1738440" cy="45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05;p22" descr=""/>
          <p:cNvPicPr/>
          <p:nvPr/>
        </p:nvPicPr>
        <p:blipFill>
          <a:blip r:embed="rId1"/>
          <a:stretch/>
        </p:blipFill>
        <p:spPr>
          <a:xfrm>
            <a:off x="-19800" y="468360"/>
            <a:ext cx="9142920" cy="420552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86722AFB-44AA-4D94-9D4B-E8F1C18BD81E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0" y="0"/>
            <a:ext cx="449676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Copernicus Climate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7302960" y="82800"/>
            <a:ext cx="1746360" cy="160452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Data-Node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(CMIP5 Model Data)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(Birdhouse Setup)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3797640" y="3502800"/>
            <a:ext cx="5325480" cy="8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457200" indent="-31644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CDS: 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C3S: Copernicus Climate Change 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 algn="r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CP4CDS: Climate Projections for 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-15840" y="555840"/>
            <a:ext cx="2468880" cy="402228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Indicators for the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Sustainable development Goals (SDGs)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Monitoring and Reporting required from UNFCCC, UNCCD and CBD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non binding </a:t>
            </a:r>
            <a:r>
              <a:rPr b="1" lang="en-US" sz="13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Sendai Framework for Disaster Risk Reduction - UNISDR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31644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etc 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Google Shape;248;p26" descr=""/>
          <p:cNvPicPr/>
          <p:nvPr/>
        </p:nvPicPr>
        <p:blipFill>
          <a:blip r:embed="rId2"/>
          <a:stretch/>
        </p:blipFill>
        <p:spPr>
          <a:xfrm>
            <a:off x="2275200" y="488520"/>
            <a:ext cx="6847560" cy="4106880"/>
          </a:xfrm>
          <a:prstGeom prst="rect">
            <a:avLst/>
          </a:prstGeom>
          <a:ln>
            <a:noFill/>
          </a:ln>
        </p:spPr>
      </p:pic>
      <p:sp>
        <p:nvSpPr>
          <p:cNvPr id="217" name="CustomShape 2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1ADE6A49-5704-47FE-B836-2096D8821474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0" y="35640"/>
            <a:ext cx="694548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Harnessing WPS for Sustainable Development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Google Shape;251;p26" descr=""/>
          <p:cNvPicPr/>
          <p:nvPr/>
        </p:nvPicPr>
        <p:blipFill>
          <a:blip r:embed="rId3"/>
          <a:srcRect l="0" t="12004" r="0" b="0"/>
          <a:stretch/>
        </p:blipFill>
        <p:spPr>
          <a:xfrm>
            <a:off x="7611120" y="18000"/>
            <a:ext cx="1511640" cy="2365560"/>
          </a:xfrm>
          <a:prstGeom prst="rect">
            <a:avLst/>
          </a:prstGeom>
          <a:ln>
            <a:noFill/>
          </a:ln>
        </p:spPr>
      </p:pic>
      <p:sp>
        <p:nvSpPr>
          <p:cNvPr id="220" name="CustomShape 4"/>
          <p:cNvSpPr/>
          <p:nvPr/>
        </p:nvSpPr>
        <p:spPr>
          <a:xfrm>
            <a:off x="1165320" y="4208760"/>
            <a:ext cx="3871800" cy="450720"/>
          </a:xfrm>
          <a:prstGeom prst="rect">
            <a:avLst/>
          </a:prstGeom>
          <a:solidFill>
            <a:srgbClr val="ffcc00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Leave no one behind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74960" y="571680"/>
            <a:ext cx="8710920" cy="334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marL="914400" indent="-335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EU COPERNICUS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 with CP4CDS ready for production use in 2019.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371600"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(based on CMIP5 data)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extended for CORDEX (regional model data) in 2019/2020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extended for CMIP6 … 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5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Canada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Govt of Canada: Canadian Center for Climate Services (CCCS)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Pan-Canadian federated cyberinfrastructure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371600" indent="-335520">
              <a:lnSpc>
                <a:spcPct val="100000"/>
              </a:lnSpc>
              <a:buClr>
                <a:srgbClr val="000000"/>
              </a:buClr>
              <a:buFont typeface="Arial"/>
              <a:buChar char="○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 Observation support, integration of ML/DL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5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WPS on </a:t>
            </a: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Nodes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5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A2C2 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 for Extreme Weather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indent="-335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…</a:t>
            </a: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etc.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59F19439-1F62-40E7-9A01-A32A29BF6A65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0" y="13320"/>
            <a:ext cx="324576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Outlook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1479240" y="4018680"/>
            <a:ext cx="6084000" cy="5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1" lang="en-US" sz="2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http://bird-house.github.io/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 flipH="1" rot="10800000">
            <a:off x="6465240" y="4348440"/>
            <a:ext cx="192852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98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655800" y="2033280"/>
            <a:ext cx="205164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Deleted slides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B29719FE-F324-47A8-8F24-C9C208024FBA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D1CC2164-EBA0-410B-AAE5-D0005BCCF95F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Google Shape;273;p29" descr=""/>
          <p:cNvPicPr/>
          <p:nvPr/>
        </p:nvPicPr>
        <p:blipFill>
          <a:blip r:embed="rId1"/>
          <a:stretch/>
        </p:blipFill>
        <p:spPr>
          <a:xfrm>
            <a:off x="273240" y="2748960"/>
            <a:ext cx="2953800" cy="1810440"/>
          </a:xfrm>
          <a:prstGeom prst="rect">
            <a:avLst/>
          </a:prstGeom>
          <a:ln>
            <a:noFill/>
          </a:ln>
        </p:spPr>
      </p:pic>
      <p:pic>
        <p:nvPicPr>
          <p:cNvPr id="230" name="Google Shape;274;p29" descr=""/>
          <p:cNvPicPr/>
          <p:nvPr/>
        </p:nvPicPr>
        <p:blipFill>
          <a:blip r:embed="rId2"/>
          <a:srcRect l="-795" t="0" r="0" b="0"/>
          <a:stretch/>
        </p:blipFill>
        <p:spPr>
          <a:xfrm>
            <a:off x="260640" y="703800"/>
            <a:ext cx="2953800" cy="193068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0" y="22680"/>
            <a:ext cx="424800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Projects: C3S and CP4CDS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473720" y="176040"/>
            <a:ext cx="2880720" cy="11070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126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C3S Portal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3456000" y="1519560"/>
            <a:ext cx="4915800" cy="2997720"/>
          </a:xfrm>
          <a:prstGeom prst="rect">
            <a:avLst/>
          </a:prstGeom>
          <a:solidFill>
            <a:srgbClr val="ffffff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520" rIns="65520" tIns="35280" bIns="3528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6696720" y="3487320"/>
            <a:ext cx="1404000" cy="81180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4655880" y="3645000"/>
            <a:ext cx="1404000" cy="81180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Replication &amp;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Quality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7"/>
          <p:cNvSpPr/>
          <p:nvPr/>
        </p:nvSpPr>
        <p:spPr>
          <a:xfrm>
            <a:off x="3751560" y="1889280"/>
            <a:ext cx="1991520" cy="15566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4655880" y="2041560"/>
            <a:ext cx="938160" cy="5511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>
            <a:off x="4655880" y="2725920"/>
            <a:ext cx="938160" cy="55116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Processing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Backend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0"/>
          <p:cNvSpPr/>
          <p:nvPr/>
        </p:nvSpPr>
        <p:spPr>
          <a:xfrm>
            <a:off x="6432840" y="1965600"/>
            <a:ext cx="1625400" cy="1157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1"/>
          <p:cNvSpPr/>
          <p:nvPr/>
        </p:nvSpPr>
        <p:spPr>
          <a:xfrm>
            <a:off x="7029000" y="2089080"/>
            <a:ext cx="938160" cy="691200"/>
          </a:xfrm>
          <a:prstGeom prst="cube">
            <a:avLst>
              <a:gd name="adj" fmla="val 19429"/>
            </a:avLst>
          </a:prstGeom>
          <a:solidFill>
            <a:srgbClr val="d9d9d9"/>
          </a:solidFill>
          <a:ln w="9360">
            <a:solidFill>
              <a:srgbClr val="8019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12"/>
          <p:cNvSpPr/>
          <p:nvPr/>
        </p:nvSpPr>
        <p:spPr>
          <a:xfrm>
            <a:off x="4655880" y="634320"/>
            <a:ext cx="1078200" cy="5511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Service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13"/>
          <p:cNvSpPr/>
          <p:nvPr/>
        </p:nvSpPr>
        <p:spPr>
          <a:xfrm>
            <a:off x="6024240" y="634320"/>
            <a:ext cx="1078200" cy="5511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 anchor="ctr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Data Store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14"/>
          <p:cNvSpPr/>
          <p:nvPr/>
        </p:nvSpPr>
        <p:spPr>
          <a:xfrm flipH="1">
            <a:off x="7318800" y="2781000"/>
            <a:ext cx="109800" cy="86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5"/>
          <p:cNvSpPr/>
          <p:nvPr/>
        </p:nvSpPr>
        <p:spPr>
          <a:xfrm>
            <a:off x="5583600" y="3025440"/>
            <a:ext cx="1735560" cy="61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6"/>
          <p:cNvSpPr/>
          <p:nvPr/>
        </p:nvSpPr>
        <p:spPr>
          <a:xfrm flipH="1">
            <a:off x="5901840" y="3972600"/>
            <a:ext cx="792360" cy="15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rnd" w="38160">
            <a:solidFill>
              <a:srgbClr val="000000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7"/>
          <p:cNvSpPr/>
          <p:nvPr/>
        </p:nvSpPr>
        <p:spPr>
          <a:xfrm flipH="1">
            <a:off x="5124960" y="1186560"/>
            <a:ext cx="1437120" cy="85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8"/>
          <p:cNvSpPr/>
          <p:nvPr/>
        </p:nvSpPr>
        <p:spPr>
          <a:xfrm>
            <a:off x="6563880" y="1186560"/>
            <a:ext cx="866520" cy="103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94;p16" descr=""/>
          <p:cNvPicPr/>
          <p:nvPr/>
        </p:nvPicPr>
        <p:blipFill>
          <a:blip r:embed="rId1"/>
          <a:srcRect l="0" t="23866" r="-7331" b="-2025"/>
          <a:stretch/>
        </p:blipFill>
        <p:spPr>
          <a:xfrm>
            <a:off x="92880" y="494640"/>
            <a:ext cx="7912080" cy="415332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9B08B2A8-559E-4647-9B61-DBFF58E71EEB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0" y="0"/>
            <a:ext cx="492696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Geospatial Consortium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Google Shape;97;p16" descr=""/>
          <p:cNvPicPr/>
          <p:nvPr/>
        </p:nvPicPr>
        <p:blipFill>
          <a:blip r:embed="rId2"/>
          <a:stretch/>
        </p:blipFill>
        <p:spPr>
          <a:xfrm>
            <a:off x="7408080" y="99720"/>
            <a:ext cx="1501920" cy="75636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98;p16" descr=""/>
          <p:cNvPicPr/>
          <p:nvPr/>
        </p:nvPicPr>
        <p:blipFill>
          <a:blip r:embed="rId3"/>
          <a:stretch/>
        </p:blipFill>
        <p:spPr>
          <a:xfrm>
            <a:off x="7608240" y="1525320"/>
            <a:ext cx="1101600" cy="46692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99;p16" descr=""/>
          <p:cNvPicPr/>
          <p:nvPr/>
        </p:nvPicPr>
        <p:blipFill>
          <a:blip r:embed="rId4"/>
          <a:stretch/>
        </p:blipFill>
        <p:spPr>
          <a:xfrm>
            <a:off x="7556040" y="2203200"/>
            <a:ext cx="1206000" cy="466920"/>
          </a:xfrm>
          <a:prstGeom prst="rect">
            <a:avLst/>
          </a:prstGeom>
          <a:ln>
            <a:noFill/>
          </a:ln>
        </p:spPr>
      </p:pic>
      <p:pic>
        <p:nvPicPr>
          <p:cNvPr id="254" name="Google Shape;100;p16" descr=""/>
          <p:cNvPicPr/>
          <p:nvPr/>
        </p:nvPicPr>
        <p:blipFill>
          <a:blip r:embed="rId5"/>
          <a:stretch/>
        </p:blipFill>
        <p:spPr>
          <a:xfrm>
            <a:off x="7608240" y="2999160"/>
            <a:ext cx="1206000" cy="24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3601E871-EE39-4F9F-86E9-2D502FD2AEDE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0" y="0"/>
            <a:ext cx="389880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Server Side: Deployment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Google Shape;298;p30" descr=""/>
          <p:cNvPicPr/>
          <p:nvPr/>
        </p:nvPicPr>
        <p:blipFill>
          <a:blip r:embed="rId1"/>
          <a:stretch/>
        </p:blipFill>
        <p:spPr>
          <a:xfrm>
            <a:off x="2728440" y="578520"/>
            <a:ext cx="4731120" cy="396396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37080" y="560160"/>
            <a:ext cx="1660680" cy="50364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Deployment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Ansible &amp; 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 flipH="1" rot="16200000">
            <a:off x="1047600" y="883440"/>
            <a:ext cx="1495080" cy="1859400"/>
          </a:xfrm>
          <a:prstGeom prst="curvedConnector2">
            <a:avLst/>
          </a:prstGeom>
          <a:noFill/>
          <a:ln w="2844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7DE069B5-2806-4BFC-B393-4D2EDA6F02DE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Google Shape;225;p24" descr=""/>
          <p:cNvPicPr/>
          <p:nvPr/>
        </p:nvPicPr>
        <p:blipFill>
          <a:blip r:embed="rId1"/>
          <a:stretch/>
        </p:blipFill>
        <p:spPr>
          <a:xfrm>
            <a:off x="2926080" y="-36360"/>
            <a:ext cx="4187880" cy="469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62;p14" descr=""/>
          <p:cNvPicPr/>
          <p:nvPr/>
        </p:nvPicPr>
        <p:blipFill>
          <a:blip r:embed="rId1"/>
          <a:srcRect l="5348" t="0" r="38596" b="14016"/>
          <a:stretch/>
        </p:blipFill>
        <p:spPr>
          <a:xfrm>
            <a:off x="42480" y="59040"/>
            <a:ext cx="3804480" cy="3947040"/>
          </a:xfrm>
          <a:prstGeom prst="rect">
            <a:avLst/>
          </a:prstGeom>
          <a:ln>
            <a:noFill/>
          </a:ln>
        </p:spPr>
      </p:pic>
      <p:sp>
        <p:nvSpPr>
          <p:cNvPr id="128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F1BD9917-9D88-4425-BC02-20BBCAA8C98E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0" y="0"/>
            <a:ext cx="647352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Growing Amount of Data 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(Example Climate Model data)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130" name="Table 3"/>
          <p:cNvGraphicFramePr/>
          <p:nvPr/>
        </p:nvGraphicFramePr>
        <p:xfrm>
          <a:off x="3975840" y="757440"/>
          <a:ext cx="4880520" cy="2751840"/>
        </p:xfrm>
        <a:graphic>
          <a:graphicData uri="http://schemas.openxmlformats.org/drawingml/2006/table">
            <a:tbl>
              <a:tblPr/>
              <a:tblGrid>
                <a:gridCol w="912600"/>
                <a:gridCol w="2348280"/>
                <a:gridCol w="1620000"/>
              </a:tblGrid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 GB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1   1990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500 GB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2   1995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3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35 TB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3   2001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4440">
                <a:tc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Not existing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4   2007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42048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3,5 PB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5   2014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645840"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CMIP 6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10-20 PB (in ESGF)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 lIns="91080" rIns="9108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IPCC AR 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12-16 April 2021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080" marR="91080">
                    <a:lnL w="9360">
                      <a:solidFill>
                        <a:srgbClr val="9e9e9e"/>
                      </a:solidFill>
                    </a:lnL>
                    <a:lnR w="9360">
                      <a:solidFill>
                        <a:srgbClr val="9e9e9e"/>
                      </a:solidFill>
                    </a:lnR>
                    <a:lnT w="9360">
                      <a:solidFill>
                        <a:srgbClr val="9e9e9e"/>
                      </a:solidFill>
                    </a:lnT>
                    <a:lnB w="9360">
                      <a:solidFill>
                        <a:srgbClr val="9e9e9e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131" name="CustomShape 4"/>
          <p:cNvSpPr/>
          <p:nvPr/>
        </p:nvSpPr>
        <p:spPr>
          <a:xfrm>
            <a:off x="1391760" y="3814920"/>
            <a:ext cx="4826520" cy="74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CMIP = Coupled Model Inter-comparison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IPCC = Intergovernmental Panel of Climate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= Earth System Grid Federation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2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B21F054B-3C82-4976-BD3D-3846F492A3A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Google Shape;308;p31" descr=""/>
          <p:cNvPicPr/>
          <p:nvPr/>
        </p:nvPicPr>
        <p:blipFill>
          <a:blip r:embed="rId1"/>
          <a:stretch/>
        </p:blipFill>
        <p:spPr>
          <a:xfrm>
            <a:off x="2837160" y="284040"/>
            <a:ext cx="4915800" cy="415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7F8017F5-724F-430B-8D0D-359B54F0A133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0" y="0"/>
            <a:ext cx="457092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Security: Twitcher OWS Proxy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Google Shape;315;p32" descr=""/>
          <p:cNvPicPr/>
          <p:nvPr/>
        </p:nvPicPr>
        <p:blipFill>
          <a:blip r:embed="rId1"/>
          <a:stretch/>
        </p:blipFill>
        <p:spPr>
          <a:xfrm>
            <a:off x="908640" y="618480"/>
            <a:ext cx="7054200" cy="374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CA689A9D-BBCB-4EB5-9E31-ECE1DFB12588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0" y="0"/>
            <a:ext cx="590148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 System Grid Federation (ESGF)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Google Shape;322;p33" descr=""/>
          <p:cNvPicPr/>
          <p:nvPr/>
        </p:nvPicPr>
        <p:blipFill>
          <a:blip r:embed="rId1"/>
          <a:srcRect l="0" t="5954" r="0" b="0"/>
          <a:stretch/>
        </p:blipFill>
        <p:spPr>
          <a:xfrm>
            <a:off x="198360" y="546840"/>
            <a:ext cx="2868120" cy="4048920"/>
          </a:xfrm>
          <a:prstGeom prst="rect">
            <a:avLst/>
          </a:prstGeom>
          <a:ln>
            <a:noFill/>
          </a:ln>
        </p:spPr>
      </p:pic>
      <p:pic>
        <p:nvPicPr>
          <p:cNvPr id="272" name="Google Shape;323;p33" descr=""/>
          <p:cNvPicPr/>
          <p:nvPr/>
        </p:nvPicPr>
        <p:blipFill>
          <a:blip r:embed="rId2"/>
          <a:stretch/>
        </p:blipFill>
        <p:spPr>
          <a:xfrm>
            <a:off x="7148160" y="115560"/>
            <a:ext cx="1804680" cy="687960"/>
          </a:xfrm>
          <a:prstGeom prst="rect">
            <a:avLst/>
          </a:prstGeom>
          <a:ln>
            <a:noFill/>
          </a:ln>
        </p:spPr>
      </p:pic>
      <p:pic>
        <p:nvPicPr>
          <p:cNvPr id="273" name="Google Shape;324;p33" descr=""/>
          <p:cNvPicPr/>
          <p:nvPr/>
        </p:nvPicPr>
        <p:blipFill>
          <a:blip r:embed="rId3"/>
          <a:stretch/>
        </p:blipFill>
        <p:spPr>
          <a:xfrm>
            <a:off x="3317400" y="915120"/>
            <a:ext cx="5635440" cy="2935800"/>
          </a:xfrm>
          <a:prstGeom prst="rect">
            <a:avLst/>
          </a:prstGeom>
          <a:ln>
            <a:noFill/>
          </a:ln>
        </p:spPr>
      </p:pic>
      <p:sp>
        <p:nvSpPr>
          <p:cNvPr id="274" name="CustomShape 3"/>
          <p:cNvSpPr/>
          <p:nvPr/>
        </p:nvSpPr>
        <p:spPr>
          <a:xfrm>
            <a:off x="5207760" y="4072680"/>
            <a:ext cx="300924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https://esgf.llnl.gov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58A57ACF-DEEE-4D33-A119-40482CB0C352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0" y="35640"/>
            <a:ext cx="476892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Connectivity to ESGF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Google Shape;332;p34" descr=""/>
          <p:cNvPicPr/>
          <p:nvPr/>
        </p:nvPicPr>
        <p:blipFill>
          <a:blip r:embed="rId1"/>
          <a:stretch/>
        </p:blipFill>
        <p:spPr>
          <a:xfrm>
            <a:off x="473760" y="2583720"/>
            <a:ext cx="3082320" cy="1964880"/>
          </a:xfrm>
          <a:prstGeom prst="rect">
            <a:avLst/>
          </a:prstGeom>
          <a:ln>
            <a:noFill/>
          </a:ln>
        </p:spPr>
      </p:pic>
      <p:pic>
        <p:nvPicPr>
          <p:cNvPr id="278" name="Google Shape;333;p34" descr=""/>
          <p:cNvPicPr/>
          <p:nvPr/>
        </p:nvPicPr>
        <p:blipFill>
          <a:blip r:embed="rId2"/>
          <a:stretch/>
        </p:blipFill>
        <p:spPr>
          <a:xfrm>
            <a:off x="294480" y="737280"/>
            <a:ext cx="3440880" cy="1731240"/>
          </a:xfrm>
          <a:prstGeom prst="rect">
            <a:avLst/>
          </a:prstGeom>
          <a:ln>
            <a:noFill/>
          </a:ln>
        </p:spPr>
      </p:pic>
      <p:pic>
        <p:nvPicPr>
          <p:cNvPr id="279" name="Google Shape;334;p34" descr=""/>
          <p:cNvPicPr/>
          <p:nvPr/>
        </p:nvPicPr>
        <p:blipFill>
          <a:blip r:embed="rId3"/>
          <a:stretch/>
        </p:blipFill>
        <p:spPr>
          <a:xfrm>
            <a:off x="3893760" y="923760"/>
            <a:ext cx="4697280" cy="3000960"/>
          </a:xfrm>
          <a:prstGeom prst="rect">
            <a:avLst/>
          </a:prstGeom>
          <a:ln>
            <a:noFill/>
          </a:ln>
        </p:spPr>
      </p:pic>
      <p:pic>
        <p:nvPicPr>
          <p:cNvPr id="280" name="Google Shape;335;p34" descr=""/>
          <p:cNvPicPr/>
          <p:nvPr/>
        </p:nvPicPr>
        <p:blipFill>
          <a:blip r:embed="rId4"/>
          <a:stretch/>
        </p:blipFill>
        <p:spPr>
          <a:xfrm>
            <a:off x="6978600" y="115560"/>
            <a:ext cx="1804680" cy="687960"/>
          </a:xfrm>
          <a:prstGeom prst="rect">
            <a:avLst/>
          </a:prstGeom>
          <a:ln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5207760" y="4072680"/>
            <a:ext cx="300924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5"/>
              </a:rPr>
              <a:t>https://esgf.llnl.gov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341;p35" descr=""/>
          <p:cNvPicPr/>
          <p:nvPr/>
        </p:nvPicPr>
        <p:blipFill>
          <a:blip r:embed="rId1"/>
          <a:srcRect l="0" t="23866" r="-7331" b="-2025"/>
          <a:stretch/>
        </p:blipFill>
        <p:spPr>
          <a:xfrm>
            <a:off x="92880" y="494640"/>
            <a:ext cx="7606800" cy="415332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7BFC418E-0666-40E3-8C33-06ED10AE03FD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0" y="0"/>
            <a:ext cx="492696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Open Geospatial Consortium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Google Shape;344;p35" descr=""/>
          <p:cNvPicPr/>
          <p:nvPr/>
        </p:nvPicPr>
        <p:blipFill>
          <a:blip r:embed="rId2"/>
          <a:stretch/>
        </p:blipFill>
        <p:spPr>
          <a:xfrm>
            <a:off x="7408080" y="99720"/>
            <a:ext cx="1501920" cy="756360"/>
          </a:xfrm>
          <a:prstGeom prst="rect">
            <a:avLst/>
          </a:prstGeom>
          <a:ln>
            <a:noFill/>
          </a:ln>
        </p:spPr>
      </p:pic>
      <p:pic>
        <p:nvPicPr>
          <p:cNvPr id="286" name="Google Shape;345;p35" descr=""/>
          <p:cNvPicPr/>
          <p:nvPr/>
        </p:nvPicPr>
        <p:blipFill>
          <a:blip r:embed="rId3"/>
          <a:stretch/>
        </p:blipFill>
        <p:spPr>
          <a:xfrm>
            <a:off x="7608240" y="1525320"/>
            <a:ext cx="1101600" cy="466920"/>
          </a:xfrm>
          <a:prstGeom prst="rect">
            <a:avLst/>
          </a:prstGeom>
          <a:ln>
            <a:noFill/>
          </a:ln>
        </p:spPr>
      </p:pic>
      <p:pic>
        <p:nvPicPr>
          <p:cNvPr id="287" name="Google Shape;346;p35" descr=""/>
          <p:cNvPicPr/>
          <p:nvPr/>
        </p:nvPicPr>
        <p:blipFill>
          <a:blip r:embed="rId4"/>
          <a:stretch/>
        </p:blipFill>
        <p:spPr>
          <a:xfrm>
            <a:off x="7556040" y="2203200"/>
            <a:ext cx="1206000" cy="466920"/>
          </a:xfrm>
          <a:prstGeom prst="rect">
            <a:avLst/>
          </a:prstGeom>
          <a:ln>
            <a:noFill/>
          </a:ln>
        </p:spPr>
      </p:pic>
      <p:pic>
        <p:nvPicPr>
          <p:cNvPr id="288" name="Google Shape;347;p35" descr=""/>
          <p:cNvPicPr/>
          <p:nvPr/>
        </p:nvPicPr>
        <p:blipFill>
          <a:blip r:embed="rId5"/>
          <a:stretch/>
        </p:blipFill>
        <p:spPr>
          <a:xfrm>
            <a:off x="7608240" y="2999160"/>
            <a:ext cx="1206000" cy="24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11760" y="44496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"/>
          <p:cNvSpPr/>
          <p:nvPr/>
        </p:nvSpPr>
        <p:spPr>
          <a:xfrm>
            <a:off x="311760" y="1152360"/>
            <a:ext cx="851940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3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D921DDDE-8C16-4202-BE4A-EA8FBBCD1ED7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Google Shape;241;p25" descr=""/>
          <p:cNvPicPr/>
          <p:nvPr/>
        </p:nvPicPr>
        <p:blipFill>
          <a:blip r:embed="rId1"/>
          <a:srcRect l="0" t="0" r="3343" b="0"/>
          <a:stretch/>
        </p:blipFill>
        <p:spPr>
          <a:xfrm>
            <a:off x="1554480" y="63000"/>
            <a:ext cx="6607080" cy="456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167760" y="527040"/>
            <a:ext cx="8886960" cy="3911040"/>
          </a:xfrm>
          <a:prstGeom prst="rect">
            <a:avLst/>
          </a:prstGeom>
          <a:ln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3BAD44E8-A210-4CCE-8CDD-0DAC2F7D97A6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0" y="0"/>
            <a:ext cx="492696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Google Shape;97;p16" descr=""/>
          <p:cNvPicPr/>
          <p:nvPr/>
        </p:nvPicPr>
        <p:blipFill>
          <a:blip r:embed="rId2"/>
          <a:stretch/>
        </p:blipFill>
        <p:spPr>
          <a:xfrm>
            <a:off x="3815640" y="-58320"/>
            <a:ext cx="1206720" cy="55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98640" y="535320"/>
            <a:ext cx="6980400" cy="4071960"/>
          </a:xfrm>
          <a:prstGeom prst="rect">
            <a:avLst/>
          </a:prstGeom>
          <a:solidFill>
            <a:srgbClr val="f3f3f3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/>
          <a:p>
            <a:pPr marL="457200" indent="-22752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Avoiding of double 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52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Decrease difficulties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for accessing raw / processed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52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Improved quality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(continuous testing by the user community)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52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Increased visibility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of Developers/Researchers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520">
              <a:lnSpc>
                <a:spcPct val="115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Sharing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methods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compute resources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storage space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914400" indent="-329040">
              <a:lnSpc>
                <a:spcPct val="115000"/>
              </a:lnSpc>
              <a:buClr>
                <a:srgbClr val="000000"/>
              </a:buClr>
              <a:buFont typeface="Noto Sans Symbols"/>
              <a:buChar char="○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52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Standardized way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of producing results (Monitoring)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52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Enable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multidisciplinary projects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with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synergies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between groups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227520">
              <a:lnSpc>
                <a:spcPct val="150000"/>
              </a:lnSpc>
              <a:buClr>
                <a:srgbClr val="000000"/>
              </a:buClr>
              <a:buFont typeface="Noto Sans Symbols"/>
              <a:buChar char="●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low cost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B137C003-87B7-4B45-BF66-556A1CE22115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0" y="0"/>
            <a:ext cx="548568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Advantage of Server-Side Services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Google Shape;108;p17" descr=""/>
          <p:cNvPicPr/>
          <p:nvPr/>
        </p:nvPicPr>
        <p:blipFill>
          <a:blip r:embed="rId1"/>
          <a:stretch/>
        </p:blipFill>
        <p:spPr>
          <a:xfrm rot="20903400">
            <a:off x="6744600" y="775080"/>
            <a:ext cx="1866240" cy="1348920"/>
          </a:xfrm>
          <a:prstGeom prst="rect">
            <a:avLst/>
          </a:prstGeom>
          <a:ln>
            <a:noFill/>
          </a:ln>
        </p:spPr>
      </p:pic>
      <p:pic>
        <p:nvPicPr>
          <p:cNvPr id="140" name="Google Shape;109;p17" descr=""/>
          <p:cNvPicPr/>
          <p:nvPr/>
        </p:nvPicPr>
        <p:blipFill>
          <a:blip r:embed="rId2"/>
          <a:stretch/>
        </p:blipFill>
        <p:spPr>
          <a:xfrm rot="1797600">
            <a:off x="5419800" y="2230560"/>
            <a:ext cx="2096280" cy="1203840"/>
          </a:xfrm>
          <a:prstGeom prst="rect">
            <a:avLst/>
          </a:prstGeom>
          <a:ln>
            <a:noFill/>
          </a:ln>
        </p:spPr>
      </p:pic>
      <p:pic>
        <p:nvPicPr>
          <p:cNvPr id="141" name="Google Shape;110;p17" descr=""/>
          <p:cNvPicPr/>
          <p:nvPr/>
        </p:nvPicPr>
        <p:blipFill>
          <a:blip r:embed="rId3"/>
          <a:stretch/>
        </p:blipFill>
        <p:spPr>
          <a:xfrm>
            <a:off x="7327800" y="2270520"/>
            <a:ext cx="1580040" cy="153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5546B639-8213-4B05-87B4-BA59AF8085D5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0" y="0"/>
            <a:ext cx="384480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Birdhouse Ecosystem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898640" y="577800"/>
            <a:ext cx="7217280" cy="387468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46440" y="576360"/>
            <a:ext cx="1747080" cy="3936240"/>
          </a:xfrm>
          <a:prstGeom prst="rect">
            <a:avLst/>
          </a:prstGeom>
          <a:solidFill>
            <a:srgbClr val="ffffcc"/>
          </a:solidFill>
          <a:ln w="93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 suite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Flyingpigeon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Sandbox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Malleefowl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ESGF search&amp;fetch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Blackswan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Extreme Event 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Kingfisher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EO-Data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Hummingbird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Data Quality Control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Impact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ESMValTool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EarthSystem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Validation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Magic Toolbox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Climate indices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Google Shape;141;p18" descr=""/>
          <p:cNvPicPr/>
          <p:nvPr/>
        </p:nvPicPr>
        <p:blipFill>
          <a:blip r:embed="rId2"/>
          <a:stretch/>
        </p:blipFill>
        <p:spPr>
          <a:xfrm>
            <a:off x="3409920" y="46080"/>
            <a:ext cx="359280" cy="35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269600" y="3327120"/>
            <a:ext cx="96624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164760" y="337104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2075400" y="329472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4"/>
          <p:cNvSpPr/>
          <p:nvPr/>
        </p:nvSpPr>
        <p:spPr>
          <a:xfrm>
            <a:off x="1999080" y="337104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CustomShape 5"/>
          <p:cNvSpPr/>
          <p:nvPr/>
        </p:nvSpPr>
        <p:spPr>
          <a:xfrm>
            <a:off x="5281560" y="344052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A2C2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6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6C7E68B7-3FCE-4DE5-B8A4-0F11FE0AC9B9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7"/>
          <p:cNvSpPr/>
          <p:nvPr/>
        </p:nvSpPr>
        <p:spPr>
          <a:xfrm>
            <a:off x="0" y="0"/>
            <a:ext cx="389880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Server Side: Deployment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CustomShape 8"/>
          <p:cNvSpPr/>
          <p:nvPr/>
        </p:nvSpPr>
        <p:spPr>
          <a:xfrm>
            <a:off x="972720" y="632160"/>
            <a:ext cx="7117200" cy="1847880"/>
          </a:xfrm>
          <a:prstGeom prst="rect">
            <a:avLst/>
          </a:prstGeom>
          <a:solidFill>
            <a:srgbClr val="efefef"/>
          </a:solidFill>
          <a:ln w="3816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5520" rIns="65520" tIns="35280" bIns="35280"/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9"/>
          <p:cNvSpPr/>
          <p:nvPr/>
        </p:nvSpPr>
        <p:spPr>
          <a:xfrm>
            <a:off x="1230480" y="848520"/>
            <a:ext cx="2130480" cy="1402920"/>
          </a:xfrm>
          <a:prstGeom prst="rect">
            <a:avLst/>
          </a:prstGeom>
          <a:solidFill>
            <a:srgbClr val="ffffcc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Web Processing Services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Google Shape;182;p21" descr=""/>
          <p:cNvPicPr/>
          <p:nvPr/>
        </p:nvPicPr>
        <p:blipFill>
          <a:blip r:embed="rId1"/>
          <a:stretch/>
        </p:blipFill>
        <p:spPr>
          <a:xfrm>
            <a:off x="1369440" y="1500480"/>
            <a:ext cx="1143720" cy="60804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pic>
        <p:nvPicPr>
          <p:cNvPr id="157" name="Google Shape;183;p21" descr=""/>
          <p:cNvPicPr/>
          <p:nvPr/>
        </p:nvPicPr>
        <p:blipFill>
          <a:blip r:embed="rId2"/>
          <a:stretch/>
        </p:blipFill>
        <p:spPr>
          <a:xfrm>
            <a:off x="2672280" y="1511280"/>
            <a:ext cx="608040" cy="60804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158" name="CustomShape 10"/>
          <p:cNvSpPr/>
          <p:nvPr/>
        </p:nvSpPr>
        <p:spPr>
          <a:xfrm>
            <a:off x="3474720" y="848520"/>
            <a:ext cx="1660680" cy="140292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Software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Repository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Google Shape;185;p21" descr=""/>
          <p:cNvPicPr/>
          <p:nvPr/>
        </p:nvPicPr>
        <p:blipFill>
          <a:blip r:embed="rId3"/>
          <a:stretch/>
        </p:blipFill>
        <p:spPr>
          <a:xfrm>
            <a:off x="3593160" y="1824120"/>
            <a:ext cx="1429200" cy="29520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160" name="CustomShape 11"/>
          <p:cNvSpPr/>
          <p:nvPr/>
        </p:nvSpPr>
        <p:spPr>
          <a:xfrm>
            <a:off x="5225760" y="855000"/>
            <a:ext cx="2586600" cy="1402920"/>
          </a:xfrm>
          <a:prstGeom prst="rect">
            <a:avLst/>
          </a:prstGeom>
          <a:solidFill>
            <a:srgbClr val="9fc5e8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Deployment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Solution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Google Shape;187;p21" descr=""/>
          <p:cNvPicPr/>
          <p:nvPr/>
        </p:nvPicPr>
        <p:blipFill>
          <a:blip r:embed="rId4"/>
          <a:stretch/>
        </p:blipFill>
        <p:spPr>
          <a:xfrm>
            <a:off x="5362920" y="1634760"/>
            <a:ext cx="1429200" cy="48456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pic>
        <p:nvPicPr>
          <p:cNvPr id="162" name="Google Shape;188;p21" descr=""/>
          <p:cNvPicPr/>
          <p:nvPr/>
        </p:nvPicPr>
        <p:blipFill>
          <a:blip r:embed="rId5"/>
          <a:stretch/>
        </p:blipFill>
        <p:spPr>
          <a:xfrm>
            <a:off x="6919560" y="1339920"/>
            <a:ext cx="779400" cy="779400"/>
          </a:xfrm>
          <a:prstGeom prst="rect">
            <a:avLst/>
          </a:prstGeom>
          <a:ln w="9360">
            <a:solidFill>
              <a:srgbClr val="000000"/>
            </a:solidFill>
            <a:round/>
          </a:ln>
        </p:spPr>
      </p:pic>
      <p:sp>
        <p:nvSpPr>
          <p:cNvPr id="163" name="CustomShape 12"/>
          <p:cNvSpPr/>
          <p:nvPr/>
        </p:nvSpPr>
        <p:spPr>
          <a:xfrm>
            <a:off x="1922760" y="344700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CP4CDS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13"/>
          <p:cNvSpPr/>
          <p:nvPr/>
        </p:nvSpPr>
        <p:spPr>
          <a:xfrm>
            <a:off x="3056400" y="344700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Pavics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Google Shape;191;p21" descr=""/>
          <p:cNvPicPr/>
          <p:nvPr/>
        </p:nvPicPr>
        <p:blipFill>
          <a:blip r:embed="rId6"/>
          <a:srcRect l="0" t="0" r="59571" b="0"/>
          <a:stretch/>
        </p:blipFill>
        <p:spPr>
          <a:xfrm>
            <a:off x="2120400" y="3827880"/>
            <a:ext cx="598680" cy="60804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pic>
        <p:nvPicPr>
          <p:cNvPr id="166" name="Google Shape;192;p21" descr=""/>
          <p:cNvPicPr/>
          <p:nvPr/>
        </p:nvPicPr>
        <p:blipFill>
          <a:blip r:embed="rId7"/>
          <a:srcRect l="0" t="0" r="0" b="32305"/>
          <a:stretch/>
        </p:blipFill>
        <p:spPr>
          <a:xfrm>
            <a:off x="3245400" y="3816720"/>
            <a:ext cx="628920" cy="63468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167" name="CustomShape 14"/>
          <p:cNvSpPr/>
          <p:nvPr/>
        </p:nvSpPr>
        <p:spPr>
          <a:xfrm>
            <a:off x="6473520" y="330408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5"/>
          <p:cNvSpPr/>
          <p:nvPr/>
        </p:nvSpPr>
        <p:spPr>
          <a:xfrm>
            <a:off x="6395400" y="337392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6"/>
          <p:cNvSpPr/>
          <p:nvPr/>
        </p:nvSpPr>
        <p:spPr>
          <a:xfrm>
            <a:off x="6323040" y="344700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Other non public nodes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Google Shape;196;p21" descr=""/>
          <p:cNvPicPr/>
          <p:nvPr/>
        </p:nvPicPr>
        <p:blipFill>
          <a:blip r:embed="rId8"/>
          <a:srcRect l="19391" t="0" r="21268" b="0"/>
          <a:stretch/>
        </p:blipFill>
        <p:spPr>
          <a:xfrm>
            <a:off x="5474160" y="3858840"/>
            <a:ext cx="628920" cy="609120"/>
          </a:xfrm>
          <a:prstGeom prst="rect">
            <a:avLst/>
          </a:prstGeom>
          <a:ln w="19080">
            <a:solidFill>
              <a:srgbClr val="000000"/>
            </a:solidFill>
            <a:miter/>
          </a:ln>
        </p:spPr>
      </p:pic>
      <p:sp>
        <p:nvSpPr>
          <p:cNvPr id="171" name="CustomShape 17"/>
          <p:cNvSpPr/>
          <p:nvPr/>
        </p:nvSpPr>
        <p:spPr>
          <a:xfrm>
            <a:off x="2702160" y="2932560"/>
            <a:ext cx="3657600" cy="29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Setup WPS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8"/>
          <p:cNvSpPr/>
          <p:nvPr/>
        </p:nvSpPr>
        <p:spPr>
          <a:xfrm>
            <a:off x="4531680" y="2480760"/>
            <a:ext cx="360" cy="45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8019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9"/>
          <p:cNvSpPr/>
          <p:nvPr/>
        </p:nvSpPr>
        <p:spPr>
          <a:xfrm>
            <a:off x="4194360" y="3436920"/>
            <a:ext cx="978480" cy="114228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19080">
            <a:solidFill>
              <a:srgbClr val="98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60480" rIns="60480" tIns="30240" bIns="30240"/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OGC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Testbeds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Google Shape;200;p21" descr=""/>
          <p:cNvPicPr/>
          <p:nvPr/>
        </p:nvPicPr>
        <p:blipFill>
          <a:blip r:embed="rId9"/>
          <a:stretch/>
        </p:blipFill>
        <p:spPr>
          <a:xfrm>
            <a:off x="4307400" y="3918960"/>
            <a:ext cx="779760" cy="39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F55BEA6A-AC67-497D-BAD1-5A1F43CF72A7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0" y="0"/>
            <a:ext cx="548568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Client Side: Many Views on WPS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7" name="Google Shape;153;p19" descr=""/>
          <p:cNvPicPr/>
          <p:nvPr/>
        </p:nvPicPr>
        <p:blipFill>
          <a:blip r:embed="rId1"/>
          <a:stretch/>
        </p:blipFill>
        <p:spPr>
          <a:xfrm>
            <a:off x="6235200" y="452880"/>
            <a:ext cx="2784600" cy="216000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178" name="Google Shape;154;p19" descr=""/>
          <p:cNvPicPr/>
          <p:nvPr/>
        </p:nvPicPr>
        <p:blipFill>
          <a:blip r:embed="rId2"/>
          <a:srcRect l="6184" t="10525" r="27802" b="14186"/>
          <a:stretch/>
        </p:blipFill>
        <p:spPr>
          <a:xfrm>
            <a:off x="1386720" y="737280"/>
            <a:ext cx="3336480" cy="212004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179" name="Google Shape;155;p19" descr=""/>
          <p:cNvPicPr/>
          <p:nvPr/>
        </p:nvPicPr>
        <p:blipFill>
          <a:blip r:embed="rId3"/>
          <a:srcRect l="24629" t="0" r="15779" b="0"/>
          <a:stretch/>
        </p:blipFill>
        <p:spPr>
          <a:xfrm>
            <a:off x="5360400" y="1361160"/>
            <a:ext cx="2626200" cy="238860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180" name="Google Shape;156;p19" descr=""/>
          <p:cNvPicPr/>
          <p:nvPr/>
        </p:nvPicPr>
        <p:blipFill>
          <a:blip r:embed="rId4"/>
          <a:srcRect l="0" t="0" r="30170" b="0"/>
          <a:stretch/>
        </p:blipFill>
        <p:spPr>
          <a:xfrm>
            <a:off x="132120" y="1645560"/>
            <a:ext cx="3538080" cy="218052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  <p:pic>
        <p:nvPicPr>
          <p:cNvPr id="181" name="Google Shape;157;p19" descr=""/>
          <p:cNvPicPr/>
          <p:nvPr/>
        </p:nvPicPr>
        <p:blipFill>
          <a:blip r:embed="rId5"/>
          <a:stretch/>
        </p:blipFill>
        <p:spPr>
          <a:xfrm>
            <a:off x="3932640" y="2339640"/>
            <a:ext cx="3295800" cy="1901160"/>
          </a:xfrm>
          <a:prstGeom prst="rect">
            <a:avLst/>
          </a:prstGeom>
          <a:ln w="19080">
            <a:solidFill>
              <a:srgbClr val="000000"/>
            </a:solidFill>
            <a:round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35023E26-24EA-41DE-B113-7922B2C8408C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0" y="0"/>
            <a:ext cx="548568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Example of Processes &amp; Workflows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Google Shape;164;p20" descr=""/>
          <p:cNvPicPr/>
          <p:nvPr/>
        </p:nvPicPr>
        <p:blipFill>
          <a:blip r:embed="rId1"/>
          <a:srcRect l="31021" t="0" r="30938" b="48882"/>
          <a:stretch/>
        </p:blipFill>
        <p:spPr>
          <a:xfrm>
            <a:off x="1770480" y="670680"/>
            <a:ext cx="2809440" cy="209628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5" name="Google Shape;165;p20" descr=""/>
          <p:cNvPicPr/>
          <p:nvPr/>
        </p:nvPicPr>
        <p:blipFill>
          <a:blip r:embed="rId2"/>
          <a:srcRect l="74453" t="1293" r="0" b="50036"/>
          <a:stretch/>
        </p:blipFill>
        <p:spPr>
          <a:xfrm>
            <a:off x="1139040" y="1479240"/>
            <a:ext cx="2199240" cy="232632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6" name="Google Shape;166;p20" descr=""/>
          <p:cNvPicPr/>
          <p:nvPr/>
        </p:nvPicPr>
        <p:blipFill>
          <a:blip r:embed="rId3"/>
          <a:srcRect l="0" t="50145" r="69541" b="0"/>
          <a:stretch/>
        </p:blipFill>
        <p:spPr>
          <a:xfrm>
            <a:off x="6102360" y="215280"/>
            <a:ext cx="2809440" cy="255312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7" name="Google Shape;167;p20" descr=""/>
          <p:cNvPicPr/>
          <p:nvPr/>
        </p:nvPicPr>
        <p:blipFill>
          <a:blip r:embed="rId4"/>
          <a:srcRect l="37392" t="52768" r="34126" b="4788"/>
          <a:stretch/>
        </p:blipFill>
        <p:spPr>
          <a:xfrm>
            <a:off x="4800240" y="1815120"/>
            <a:ext cx="2533320" cy="209628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8" name="Google Shape;168;p20" descr=""/>
          <p:cNvPicPr/>
          <p:nvPr/>
        </p:nvPicPr>
        <p:blipFill>
          <a:blip r:embed="rId5"/>
          <a:srcRect l="73266" t="59983" r="1183" b="5376"/>
          <a:stretch/>
        </p:blipFill>
        <p:spPr>
          <a:xfrm>
            <a:off x="3533400" y="2845800"/>
            <a:ext cx="2357280" cy="177444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  <p:pic>
        <p:nvPicPr>
          <p:cNvPr id="189" name="Google Shape;169;p20" descr=""/>
          <p:cNvPicPr/>
          <p:nvPr/>
        </p:nvPicPr>
        <p:blipFill>
          <a:blip r:embed="rId6"/>
          <a:srcRect l="0" t="0" r="72560" b="60235"/>
          <a:stretch/>
        </p:blipFill>
        <p:spPr>
          <a:xfrm>
            <a:off x="136080" y="2769840"/>
            <a:ext cx="2135520" cy="1717920"/>
          </a:xfrm>
          <a:prstGeom prst="rect">
            <a:avLst/>
          </a:prstGeom>
          <a:ln w="19080">
            <a:solidFill>
              <a:schemeClr val="dk2"/>
            </a:solidFill>
            <a:round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8472600" y="4739400"/>
            <a:ext cx="5475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fld id="{9282799A-DCFB-4750-B8BD-6A413EBCF40D}" type="slidenum">
              <a:rPr b="1" lang="en-US" sz="14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0" y="35640"/>
            <a:ext cx="3791880" cy="451800"/>
          </a:xfrm>
          <a:prstGeom prst="rect">
            <a:avLst/>
          </a:prstGeom>
          <a:solidFill>
            <a:srgbClr val="f3f3f3"/>
          </a:solidFill>
          <a:ln w="28440">
            <a:solidFill>
              <a:srgbClr val="98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Project: PAVICS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Google Shape;216;p23" descr=""/>
          <p:cNvPicPr/>
          <p:nvPr/>
        </p:nvPicPr>
        <p:blipFill>
          <a:blip r:embed="rId1"/>
          <a:stretch/>
        </p:blipFill>
        <p:spPr>
          <a:xfrm>
            <a:off x="6858720" y="84240"/>
            <a:ext cx="835920" cy="354240"/>
          </a:xfrm>
          <a:prstGeom prst="rect">
            <a:avLst/>
          </a:prstGeom>
          <a:ln>
            <a:noFill/>
          </a:ln>
        </p:spPr>
      </p:pic>
      <p:pic>
        <p:nvPicPr>
          <p:cNvPr id="193" name="Google Shape;217;p23" descr=""/>
          <p:cNvPicPr/>
          <p:nvPr/>
        </p:nvPicPr>
        <p:blipFill>
          <a:blip r:embed="rId2"/>
          <a:stretch/>
        </p:blipFill>
        <p:spPr>
          <a:xfrm>
            <a:off x="7773480" y="54360"/>
            <a:ext cx="1285560" cy="414360"/>
          </a:xfrm>
          <a:prstGeom prst="rect">
            <a:avLst/>
          </a:prstGeom>
          <a:ln>
            <a:noFill/>
          </a:ln>
        </p:spPr>
      </p:pic>
      <p:pic>
        <p:nvPicPr>
          <p:cNvPr id="194" name="Google Shape;218;p23" descr=""/>
          <p:cNvPicPr/>
          <p:nvPr/>
        </p:nvPicPr>
        <p:blipFill>
          <a:blip r:embed="rId3"/>
          <a:srcRect l="34734" t="49769" r="34319" b="19465"/>
          <a:stretch/>
        </p:blipFill>
        <p:spPr>
          <a:xfrm>
            <a:off x="3854880" y="9720"/>
            <a:ext cx="506520" cy="503640"/>
          </a:xfrm>
          <a:prstGeom prst="rect">
            <a:avLst/>
          </a:prstGeom>
          <a:ln>
            <a:noFill/>
          </a:ln>
        </p:spPr>
      </p:pic>
      <p:pic>
        <p:nvPicPr>
          <p:cNvPr id="195" name="Google Shape;219;p23" descr=""/>
          <p:cNvPicPr/>
          <p:nvPr/>
        </p:nvPicPr>
        <p:blipFill>
          <a:blip r:embed="rId4"/>
          <a:stretch/>
        </p:blipFill>
        <p:spPr>
          <a:xfrm>
            <a:off x="5569200" y="87120"/>
            <a:ext cx="1186920" cy="237960"/>
          </a:xfrm>
          <a:prstGeom prst="rect">
            <a:avLst/>
          </a:prstGeom>
          <a:ln>
            <a:noFill/>
          </a:ln>
        </p:spPr>
      </p:pic>
      <p:pic>
        <p:nvPicPr>
          <p:cNvPr id="196" name="Google Shape;220;p23" descr=""/>
          <p:cNvPicPr/>
          <p:nvPr/>
        </p:nvPicPr>
        <p:blipFill>
          <a:blip r:embed="rId5"/>
          <a:stretch/>
        </p:blipFill>
        <p:spPr>
          <a:xfrm>
            <a:off x="186480" y="594360"/>
            <a:ext cx="8171280" cy="397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Application>LibreOffice/5.1.6.2$Linux_X86_64 LibreOffice_project/10m0$Build-2</Application>
  <Words>1099</Words>
  <Paragraphs>307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2019-08-24T09:22:50Z</dcterms:modified>
  <cp:revision>15</cp:revision>
  <dc:subject/>
  <dc:title>Projects based on the  Web Processing Service framework Birdhouse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24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